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8" r:id="rId4"/>
  </p:sldMasterIdLst>
  <p:notesMasterIdLst>
    <p:notesMasterId r:id="rId16"/>
  </p:notesMasterIdLst>
  <p:handoutMasterIdLst>
    <p:handoutMasterId r:id="rId17"/>
  </p:handoutMasterIdLst>
  <p:sldIdLst>
    <p:sldId id="261" r:id="rId5"/>
    <p:sldId id="267" r:id="rId6"/>
    <p:sldId id="257" r:id="rId7"/>
    <p:sldId id="262" r:id="rId8"/>
    <p:sldId id="263" r:id="rId9"/>
    <p:sldId id="265" r:id="rId10"/>
    <p:sldId id="270" r:id="rId11"/>
    <p:sldId id="269" r:id="rId12"/>
    <p:sldId id="271" r:id="rId13"/>
    <p:sldId id="264" r:id="rId14"/>
    <p:sldId id="260" r:id="rId15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656" autoAdjust="0"/>
    <p:restoredTop sz="94674"/>
  </p:normalViewPr>
  <p:slideViewPr>
    <p:cSldViewPr>
      <p:cViewPr varScale="1">
        <p:scale>
          <a:sx n="78" d="100"/>
          <a:sy n="78" d="100"/>
        </p:scale>
        <p:origin x="1042" y="5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219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B6AED-D4AA-7B43-977D-59BA1D662A17}" type="datetimeFigureOut">
              <a:rPr lang="en-US" smtClean="0"/>
              <a:t>11-Jul-24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7B4F6-DA37-034D-9CAD-2ECBC4DC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921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dirty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dirty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dirty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2543ACF8-3F51-854F-91E9-AD86E324A5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983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420" y="2228860"/>
            <a:ext cx="9313035" cy="1800210"/>
          </a:xfrm>
        </p:spPr>
        <p:txBody>
          <a:bodyPr anchor="ctr"/>
          <a:lstStyle>
            <a:lvl1pPr algn="l">
              <a:defRPr sz="4000" b="1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95370" y="4029070"/>
            <a:ext cx="9313035" cy="766936"/>
          </a:xfrm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B813C2-5A80-EC42-ABCA-412052B176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086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374" y="381000"/>
            <a:ext cx="10363200" cy="11430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381" y="1752600"/>
            <a:ext cx="103632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D4B17-F9A7-BD47-9F01-2A62F9B561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55377" y="6356350"/>
            <a:ext cx="429072" cy="365125"/>
          </a:xfrm>
        </p:spPr>
        <p:txBody>
          <a:bodyPr/>
          <a:lstStyle/>
          <a:p>
            <a:fld id="{A35D118A-333E-D14F-A7CC-F26895C7C6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24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-Whit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377" y="2276872"/>
            <a:ext cx="10363200" cy="1143000"/>
          </a:xfrm>
        </p:spPr>
        <p:txBody>
          <a:bodyPr/>
          <a:lstStyle>
            <a:lvl1pPr>
              <a:defRPr b="1" i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3863A0-3A0E-714F-8089-E49455B1ED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-Burgundy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409" y="2276872"/>
            <a:ext cx="10078144" cy="2016224"/>
          </a:xfrm>
        </p:spPr>
        <p:txBody>
          <a:bodyPr/>
          <a:lstStyle>
            <a:lvl1pPr>
              <a:defRPr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715676-9382-DF42-BB5E-A936CDCBE1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35D118A-333E-D14F-A7CC-F26895C7C671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723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75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5363" y="3810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5370" y="17526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3A0FE2-E4F9-454A-97FE-32D6CEDF4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6361" y="6356350"/>
            <a:ext cx="429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fld id="{A35D118A-333E-D14F-A7CC-F26895C7C671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4" r:id="rId3"/>
    <p:sldLayoutId id="2147483675" r:id="rId4"/>
    <p:sldLayoutId id="2147483673" r:id="rId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82336"/>
          </a:solidFill>
          <a:latin typeface="Arial Bold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40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200">
          <a:solidFill>
            <a:schemeClr val="tx1"/>
          </a:solidFill>
          <a:latin typeface="Arial"/>
          <a:ea typeface="ＭＳ Ｐゴシック" pitchFamily="-32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mdchallenge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AC7CB-A7A6-1141-BA4E-B8EDB2D192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Tutorial 2: Command Line &amp; </a:t>
            </a:r>
            <a:br>
              <a:rPr lang="en-US" dirty="0"/>
            </a:br>
            <a:r>
              <a:rPr lang="en-US" dirty="0"/>
              <a:t>Debug Runner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6C5E69-E81C-0C43-96C9-51D6304C4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COMP 249 CCCE</a:t>
            </a:r>
          </a:p>
          <a:p>
            <a:r>
              <a:rPr lang="en-US" sz="2400" b="1" dirty="0"/>
              <a:t>Object-Oriented Programming II</a:t>
            </a:r>
          </a:p>
          <a:p>
            <a:endParaRPr lang="en-US" dirty="0"/>
          </a:p>
        </p:txBody>
      </p:sp>
      <p:pic>
        <p:nvPicPr>
          <p:cNvPr id="1026" name="Picture 2" descr="Java Developer Careers | Oracle University">
            <a:extLst>
              <a:ext uri="{FF2B5EF4-FFF2-40B4-BE49-F238E27FC236}">
                <a16:creationId xmlns:a16="http://schemas.microsoft.com/office/drawing/2014/main" id="{F27F6893-8622-240D-5D40-473DE97E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228860"/>
            <a:ext cx="315277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22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3392-E6D9-534A-9A28-D0A74DAE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Any Questions?</a:t>
            </a:r>
            <a:br>
              <a:rPr lang="en-US" sz="4400" dirty="0"/>
            </a:br>
            <a:br>
              <a:rPr lang="en-US" dirty="0"/>
            </a:br>
            <a:r>
              <a:rPr lang="en-US" dirty="0"/>
              <a:t>May Your Code Be Bug-Free!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483E9F-20E0-E841-B2ED-8558DECB78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5D118A-333E-D14F-A7CC-F26895C7C6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052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028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78" y="1371600"/>
            <a:ext cx="10363200" cy="41148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Expectations from Students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Command Line Interface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Discuss Assignment 0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Run Debug Runner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5D118A-333E-D14F-A7CC-F26895C7C6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58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 from Students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371600"/>
            <a:ext cx="10363200" cy="4114800"/>
          </a:xfrm>
        </p:spPr>
        <p:txBody>
          <a:bodyPr/>
          <a:lstStyle/>
          <a:p>
            <a:r>
              <a:rPr lang="en-US" dirty="0"/>
              <a:t>Hands-on course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You are expected to do most of the course on your own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Lectures are given to learn theory and new concepts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Tutorials are to help you understand the concepts, not give step-by-step solution for labs or assignments (that you have to figure out on your own)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Assignments are given to apply what you learned in class and practice the concepts</a:t>
            </a:r>
          </a:p>
          <a:p>
            <a:r>
              <a:rPr lang="en-US" dirty="0"/>
              <a:t>If you don’t know something, google it!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For example, a0</a:t>
            </a:r>
          </a:p>
          <a:p>
            <a:r>
              <a:rPr lang="en-US" dirty="0"/>
              <a:t>Practice! Practice! Practice!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Get into the habit of facing the problem, dividing it into smaller problems, seeking the solution, writing it in pseudo-code and implementing it in code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28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Command Line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371600"/>
            <a:ext cx="10363200" cy="4114800"/>
          </a:xfrm>
        </p:spPr>
        <p:txBody>
          <a:bodyPr/>
          <a:lstStyle/>
          <a:p>
            <a:r>
              <a:rPr lang="en-US" sz="2000" b="1" dirty="0"/>
              <a:t>CLI (Command Line Interface) </a:t>
            </a:r>
            <a:r>
              <a:rPr lang="en-US" sz="2000" dirty="0"/>
              <a:t>is an important skill to have for this course, future courses (OS course </a:t>
            </a:r>
            <a:r>
              <a:rPr lang="en-US" sz="2000" dirty="0" err="1"/>
              <a:t>esp</a:t>
            </a:r>
            <a:r>
              <a:rPr lang="en-US" sz="2000" dirty="0"/>
              <a:t>) and in your computer science journey (Professor wants you to practice it!) </a:t>
            </a:r>
          </a:p>
          <a:p>
            <a:pPr lvl="1"/>
            <a:r>
              <a:rPr lang="en-US" sz="1800" dirty="0"/>
              <a:t>CLI is an “Industry standard”</a:t>
            </a:r>
          </a:p>
          <a:p>
            <a:r>
              <a:rPr lang="en-US" sz="2000" dirty="0"/>
              <a:t>It is the similar for Windows, Mac and Linux </a:t>
            </a:r>
          </a:p>
          <a:p>
            <a:pPr lvl="1"/>
            <a:r>
              <a:rPr lang="en-US" sz="1800" dirty="0" err="1"/>
              <a:t>F.e</a:t>
            </a:r>
            <a:r>
              <a:rPr lang="en-US" sz="1800" dirty="0"/>
              <a:t>. running Java program on different OS or if you don’t have IDE available</a:t>
            </a:r>
          </a:p>
          <a:p>
            <a:r>
              <a:rPr lang="en-US" sz="2000" b="1" dirty="0"/>
              <a:t>GUI (Graphical User Interface) </a:t>
            </a:r>
            <a:r>
              <a:rPr lang="en-US" sz="2000" dirty="0"/>
              <a:t>has its limitations </a:t>
            </a:r>
          </a:p>
          <a:p>
            <a:pPr lvl="1"/>
            <a:r>
              <a:rPr lang="en-US" sz="1800" dirty="0" err="1"/>
              <a:t>F.e</a:t>
            </a:r>
            <a:r>
              <a:rPr lang="en-US" sz="1800" dirty="0"/>
              <a:t> interactions with OS you must use CLI</a:t>
            </a:r>
          </a:p>
          <a:p>
            <a:pPr lvl="1"/>
            <a:r>
              <a:rPr lang="en-US" sz="1800" dirty="0" err="1"/>
              <a:t>F.e</a:t>
            </a:r>
            <a:r>
              <a:rPr lang="en-US" sz="1800" dirty="0"/>
              <a:t>. administration tasks, using Cloud services, running programs on a server requires CLI</a:t>
            </a:r>
          </a:p>
          <a:p>
            <a:r>
              <a:rPr lang="en-US" sz="2000" dirty="0"/>
              <a:t>CLI for efficiency and automation</a:t>
            </a:r>
          </a:p>
          <a:p>
            <a:pPr lvl="1"/>
            <a:r>
              <a:rPr lang="en-US" sz="1800" dirty="0" err="1"/>
              <a:t>F.e</a:t>
            </a:r>
            <a:r>
              <a:rPr lang="en-US" sz="1800" dirty="0"/>
              <a:t>. write scripts inside </a:t>
            </a:r>
            <a:r>
              <a:rPr lang="en-US" sz="1800" dirty="0" err="1"/>
              <a:t>cmd</a:t>
            </a:r>
            <a:r>
              <a:rPr lang="en-US" sz="1800" dirty="0"/>
              <a:t> to automate daily tasks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r>
              <a:rPr lang="en-US" u="sng" dirty="0"/>
              <a:t>Summary</a:t>
            </a:r>
            <a:r>
              <a:rPr lang="en-US" dirty="0"/>
              <a:t>: Get familiar with CLI early (for now it is very simple!)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using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371600"/>
            <a:ext cx="10363200" cy="1219200"/>
          </a:xfrm>
        </p:spPr>
        <p:txBody>
          <a:bodyPr/>
          <a:lstStyle/>
          <a:p>
            <a:r>
              <a:rPr lang="en-US" b="1" dirty="0" err="1"/>
              <a:t>Cmd</a:t>
            </a:r>
            <a:r>
              <a:rPr lang="en-US" b="1" dirty="0"/>
              <a:t> Challenge: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https://cmdchallenge.com/</a:t>
            </a:r>
            <a:endParaRPr lang="en-US" sz="2000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EEE72C2-07C7-E368-39FC-FA33791CD2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18" r="16364"/>
          <a:stretch/>
        </p:blipFill>
        <p:spPr>
          <a:xfrm>
            <a:off x="1066800" y="2331690"/>
            <a:ext cx="5459674" cy="270068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 txBox="1">
            <a:spLocks/>
          </p:cNvSpPr>
          <p:nvPr/>
        </p:nvSpPr>
        <p:spPr bwMode="auto">
          <a:xfrm>
            <a:off x="653374" y="5376514"/>
            <a:ext cx="4833026" cy="60960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2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9pPr>
          </a:lstStyle>
          <a:p>
            <a:r>
              <a:rPr lang="en-US" kern="0" dirty="0"/>
              <a:t>Your own machine </a:t>
            </a:r>
          </a:p>
        </p:txBody>
      </p:sp>
    </p:spTree>
    <p:extLst>
      <p:ext uri="{BB962C8B-B14F-4D97-AF65-F5344CB8AC3E}">
        <p14:creationId xmlns:p14="http://schemas.microsoft.com/office/powerpoint/2010/main" val="2952588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74" y="381000"/>
            <a:ext cx="10363200" cy="762000"/>
          </a:xfrm>
        </p:spPr>
        <p:txBody>
          <a:bodyPr/>
          <a:lstStyle/>
          <a:p>
            <a:r>
              <a:rPr lang="en-US" dirty="0"/>
              <a:t>A0: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148762"/>
            <a:ext cx="10363200" cy="21336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Step 1</a:t>
            </a:r>
          </a:p>
          <a:p>
            <a:r>
              <a:rPr lang="en-US" sz="2000" b="1" dirty="0"/>
              <a:t>Know how to access command line on your machine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Windows: Type </a:t>
            </a:r>
            <a:r>
              <a:rPr lang="en-US" sz="1800" b="1" dirty="0" err="1">
                <a:highlight>
                  <a:srgbClr val="FFFF00"/>
                </a:highlight>
              </a:rPr>
              <a:t>cmd</a:t>
            </a:r>
            <a:r>
              <a:rPr lang="en-US" sz="1800" dirty="0"/>
              <a:t> in search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Mac: Open Launchpad, search </a:t>
            </a:r>
            <a:r>
              <a:rPr lang="en-US" sz="1800" b="1" dirty="0">
                <a:highlight>
                  <a:srgbClr val="FFFF00"/>
                </a:highlight>
              </a:rPr>
              <a:t>Terminal</a:t>
            </a:r>
            <a:r>
              <a:rPr lang="en-US" sz="1800" dirty="0"/>
              <a:t> and select it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800" b="1" dirty="0">
              <a:highlight>
                <a:srgbClr val="FFFF00"/>
              </a:highlight>
            </a:endParaRPr>
          </a:p>
          <a:p>
            <a:r>
              <a:rPr lang="en-US" sz="2000" b="1" dirty="0"/>
              <a:t>Get familiar with basic commands: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B23F5A-BB57-A059-3F13-FD4A17A9C621}"/>
              </a:ext>
            </a:extLst>
          </p:cNvPr>
          <p:cNvSpPr txBox="1">
            <a:spLocks/>
          </p:cNvSpPr>
          <p:nvPr/>
        </p:nvSpPr>
        <p:spPr bwMode="auto">
          <a:xfrm>
            <a:off x="1004478" y="3429000"/>
            <a:ext cx="6064213" cy="278071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2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9pPr>
          </a:lstStyle>
          <a:p>
            <a:pPr marL="0" indent="0">
              <a:buNone/>
            </a:pPr>
            <a:r>
              <a:rPr lang="en-US" sz="1800" b="1" kern="0" dirty="0" err="1">
                <a:highlight>
                  <a:srgbClr val="FFFF00"/>
                </a:highlight>
              </a:rPr>
              <a:t>dir</a:t>
            </a:r>
            <a:r>
              <a:rPr lang="en-US" sz="1800" b="1" kern="0" dirty="0"/>
              <a:t> </a:t>
            </a:r>
            <a:r>
              <a:rPr lang="en-US" sz="1800" kern="0" dirty="0"/>
              <a:t>:</a:t>
            </a:r>
            <a:r>
              <a:rPr lang="en-US" sz="1800" b="1" kern="0" dirty="0"/>
              <a:t> </a:t>
            </a:r>
            <a:r>
              <a:rPr lang="en-US" sz="1800" kern="0" dirty="0"/>
              <a:t>List contents of the directory </a:t>
            </a:r>
            <a:r>
              <a:rPr lang="en-US" sz="1800" b="1" kern="0" dirty="0"/>
              <a:t>-&gt;</a:t>
            </a:r>
            <a:r>
              <a:rPr lang="en-US" sz="1800" kern="0" dirty="0"/>
              <a:t> </a:t>
            </a:r>
            <a:r>
              <a:rPr lang="en-US" sz="1800" b="1" kern="0" dirty="0"/>
              <a:t>Windows</a:t>
            </a:r>
          </a:p>
          <a:p>
            <a:pPr marL="0" indent="0">
              <a:buNone/>
            </a:pPr>
            <a:r>
              <a:rPr lang="en-US" sz="1800" b="1" kern="0" dirty="0">
                <a:highlight>
                  <a:srgbClr val="FFFF00"/>
                </a:highlight>
              </a:rPr>
              <a:t>ls</a:t>
            </a:r>
            <a:r>
              <a:rPr lang="en-US" sz="1800" b="1" kern="0" dirty="0"/>
              <a:t> </a:t>
            </a:r>
            <a:r>
              <a:rPr lang="en-US" sz="1800" kern="0" dirty="0"/>
              <a:t>:</a:t>
            </a:r>
            <a:r>
              <a:rPr lang="en-US" sz="1800" b="1" kern="0" dirty="0"/>
              <a:t> </a:t>
            </a:r>
            <a:r>
              <a:rPr lang="en-US" sz="1800" kern="0" dirty="0"/>
              <a:t>List contents of the directory </a:t>
            </a:r>
            <a:r>
              <a:rPr lang="en-US" sz="1800" b="1" kern="0" dirty="0"/>
              <a:t>-&gt;</a:t>
            </a:r>
            <a:r>
              <a:rPr lang="en-US" sz="1800" kern="0" dirty="0"/>
              <a:t> </a:t>
            </a:r>
            <a:r>
              <a:rPr lang="en-US" sz="1800" b="1" kern="0" dirty="0"/>
              <a:t>Mac &amp;Linux</a:t>
            </a:r>
            <a:endParaRPr lang="en-US" sz="1800" b="1" kern="0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sz="1800" b="1" kern="0" dirty="0" err="1">
                <a:highlight>
                  <a:srgbClr val="FFFF00"/>
                </a:highlight>
              </a:rPr>
              <a:t>mkdir</a:t>
            </a:r>
            <a:r>
              <a:rPr lang="en-US" sz="1800" b="1" kern="0" dirty="0">
                <a:highlight>
                  <a:srgbClr val="FFFF00"/>
                </a:highlight>
              </a:rPr>
              <a:t> </a:t>
            </a:r>
            <a:r>
              <a:rPr lang="en-US" sz="1800" i="1" kern="0" dirty="0" err="1">
                <a:highlight>
                  <a:srgbClr val="FFFF00"/>
                </a:highlight>
              </a:rPr>
              <a:t>directory_name</a:t>
            </a:r>
            <a:r>
              <a:rPr lang="en-US" sz="1800" i="1" kern="0" dirty="0">
                <a:highlight>
                  <a:srgbClr val="FFFF00"/>
                </a:highlight>
              </a:rPr>
              <a:t> </a:t>
            </a:r>
            <a:r>
              <a:rPr lang="en-US" sz="1800" kern="0" dirty="0"/>
              <a:t>:</a:t>
            </a:r>
            <a:r>
              <a:rPr lang="en-US" sz="1800" b="1" kern="0" dirty="0"/>
              <a:t> </a:t>
            </a:r>
            <a:r>
              <a:rPr lang="en-US" sz="1800" kern="0" dirty="0"/>
              <a:t>Creates a new directory/file</a:t>
            </a:r>
          </a:p>
          <a:p>
            <a:pPr marL="0" indent="0">
              <a:buNone/>
            </a:pPr>
            <a:r>
              <a:rPr lang="en-US" sz="1800" b="1" kern="0" dirty="0">
                <a:highlight>
                  <a:srgbClr val="FFFF00"/>
                </a:highlight>
              </a:rPr>
              <a:t>cd </a:t>
            </a:r>
            <a:r>
              <a:rPr lang="en-US" sz="1800" i="1" kern="0" dirty="0" err="1">
                <a:highlight>
                  <a:srgbClr val="FFFF00"/>
                </a:highlight>
              </a:rPr>
              <a:t>directory_name</a:t>
            </a:r>
            <a:r>
              <a:rPr lang="en-US" sz="1800" i="1" kern="0" dirty="0">
                <a:highlight>
                  <a:srgbClr val="FFFF00"/>
                </a:highlight>
              </a:rPr>
              <a:t> </a:t>
            </a:r>
            <a:r>
              <a:rPr lang="en-US" sz="1800" kern="0" dirty="0"/>
              <a:t>:</a:t>
            </a:r>
            <a:r>
              <a:rPr lang="en-US" sz="1800" b="1" kern="0" dirty="0"/>
              <a:t> </a:t>
            </a:r>
            <a:r>
              <a:rPr lang="en-US" sz="1800" kern="0" dirty="0"/>
              <a:t>Go to the specified directory</a:t>
            </a:r>
          </a:p>
          <a:p>
            <a:pPr marL="0" indent="0">
              <a:buNone/>
            </a:pPr>
            <a:r>
              <a:rPr lang="en-US" sz="1800" b="1" kern="0" dirty="0">
                <a:highlight>
                  <a:srgbClr val="FFFF00"/>
                </a:highlight>
              </a:rPr>
              <a:t>cd .. </a:t>
            </a:r>
            <a:r>
              <a:rPr lang="en-US" sz="1800" kern="0" dirty="0"/>
              <a:t>:</a:t>
            </a:r>
            <a:r>
              <a:rPr lang="en-US" sz="1800" b="1" kern="0" dirty="0"/>
              <a:t> </a:t>
            </a:r>
            <a:r>
              <a:rPr lang="en-US" sz="1800" kern="0" dirty="0"/>
              <a:t>Moves up one directory level</a:t>
            </a:r>
          </a:p>
          <a:p>
            <a:pPr marL="0" indent="0">
              <a:buNone/>
            </a:pPr>
            <a:r>
              <a:rPr lang="en-CA" sz="1800" b="1" kern="0" dirty="0">
                <a:solidFill>
                  <a:srgbClr val="0C0D0E"/>
                </a:solidFill>
                <a:highlight>
                  <a:srgbClr val="FFFF00"/>
                </a:highlight>
                <a:latin typeface="-apple-system"/>
              </a:rPr>
              <a:t>↑</a:t>
            </a:r>
            <a:r>
              <a:rPr lang="en-CA" sz="1800" kern="0" dirty="0">
                <a:solidFill>
                  <a:srgbClr val="0C0D0E"/>
                </a:solidFill>
                <a:highlight>
                  <a:srgbClr val="FFFFFF"/>
                </a:highlight>
                <a:latin typeface="-apple-system"/>
              </a:rPr>
              <a:t> :</a:t>
            </a:r>
            <a:r>
              <a:rPr lang="en-CA" sz="1400" kern="0" dirty="0">
                <a:solidFill>
                  <a:srgbClr val="0C0D0E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sz="1800" kern="0" dirty="0"/>
              <a:t>‘Up’ key on keyboard shows previous command</a:t>
            </a:r>
          </a:p>
          <a:p>
            <a:pPr marL="0" indent="0">
              <a:buNone/>
            </a:pPr>
            <a:r>
              <a:rPr lang="en-US" sz="1800" b="1" kern="0" dirty="0">
                <a:highlight>
                  <a:srgbClr val="FFFF00"/>
                </a:highlight>
              </a:rPr>
              <a:t>notepad</a:t>
            </a:r>
            <a:r>
              <a:rPr lang="en-US" sz="1800" kern="0" dirty="0">
                <a:highlight>
                  <a:srgbClr val="FFFF00"/>
                </a:highlight>
              </a:rPr>
              <a:t> </a:t>
            </a:r>
            <a:r>
              <a:rPr lang="en-US" sz="1800" i="1" kern="0" dirty="0">
                <a:highlight>
                  <a:srgbClr val="FFFF00"/>
                </a:highlight>
              </a:rPr>
              <a:t>file_name.java </a:t>
            </a:r>
            <a:r>
              <a:rPr lang="en-US" sz="1800" kern="0" dirty="0"/>
              <a:t>: opens text editor </a:t>
            </a:r>
            <a:r>
              <a:rPr lang="en-US" sz="1800" b="1" kern="0" dirty="0"/>
              <a:t>-&gt;</a:t>
            </a:r>
            <a:r>
              <a:rPr lang="en-US" sz="1800" kern="0" dirty="0"/>
              <a:t> </a:t>
            </a:r>
            <a:r>
              <a:rPr lang="en-US" sz="1800" b="1" kern="0" dirty="0"/>
              <a:t>Windows</a:t>
            </a:r>
            <a:endParaRPr lang="en-US" sz="1800" kern="0" dirty="0"/>
          </a:p>
          <a:p>
            <a:pPr marL="0" indent="0">
              <a:buNone/>
            </a:pPr>
            <a:r>
              <a:rPr lang="en-US" sz="1800" b="1" kern="0" dirty="0">
                <a:highlight>
                  <a:srgbClr val="FFFF00"/>
                </a:highlight>
              </a:rPr>
              <a:t>nano</a:t>
            </a:r>
            <a:r>
              <a:rPr lang="en-US" sz="1800" kern="0" dirty="0">
                <a:highlight>
                  <a:srgbClr val="FFFF00"/>
                </a:highlight>
              </a:rPr>
              <a:t> </a:t>
            </a:r>
            <a:r>
              <a:rPr lang="en-US" sz="1800" i="1" kern="0" dirty="0">
                <a:highlight>
                  <a:srgbClr val="FFFF00"/>
                </a:highlight>
              </a:rPr>
              <a:t>file_name.java </a:t>
            </a:r>
            <a:r>
              <a:rPr lang="en-US" sz="1800" kern="0" dirty="0"/>
              <a:t>: opens text editor </a:t>
            </a:r>
            <a:r>
              <a:rPr lang="en-US" sz="1800" b="1" kern="0" dirty="0"/>
              <a:t>-&gt;</a:t>
            </a:r>
            <a:r>
              <a:rPr lang="en-US" sz="1800" kern="0" dirty="0"/>
              <a:t> </a:t>
            </a:r>
            <a:r>
              <a:rPr lang="en-US" sz="1800" b="1" kern="0" dirty="0"/>
              <a:t>Mac &amp;Linux</a:t>
            </a:r>
            <a:endParaRPr lang="en-US" sz="1800" b="1" kern="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sz="1800" kern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9B9983-E51B-8BF4-990B-0AF346A8A6D3}"/>
              </a:ext>
            </a:extLst>
          </p:cNvPr>
          <p:cNvSpPr txBox="1">
            <a:spLocks/>
          </p:cNvSpPr>
          <p:nvPr/>
        </p:nvSpPr>
        <p:spPr bwMode="auto">
          <a:xfrm>
            <a:off x="7085188" y="3431880"/>
            <a:ext cx="4439080" cy="229153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2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9pPr>
          </a:lstStyle>
          <a:p>
            <a:r>
              <a:rPr lang="en-US" sz="1800" b="1" kern="0" dirty="0">
                <a:highlight>
                  <a:srgbClr val="FFFF00"/>
                </a:highlight>
              </a:rPr>
              <a:t>java –version </a:t>
            </a:r>
            <a:r>
              <a:rPr lang="en-US" sz="1800" b="1" kern="0" dirty="0"/>
              <a:t>: </a:t>
            </a:r>
            <a:r>
              <a:rPr lang="en-US" sz="1800" kern="0" dirty="0"/>
              <a:t>Prints the current version installed</a:t>
            </a:r>
          </a:p>
          <a:p>
            <a:r>
              <a:rPr lang="en-US" sz="1800" b="1" kern="0" dirty="0" err="1">
                <a:highlight>
                  <a:srgbClr val="FFFF00"/>
                </a:highlight>
              </a:rPr>
              <a:t>javac</a:t>
            </a:r>
            <a:r>
              <a:rPr lang="en-US" sz="1800" b="1" kern="0" dirty="0">
                <a:highlight>
                  <a:srgbClr val="FFFF00"/>
                </a:highlight>
              </a:rPr>
              <a:t> </a:t>
            </a:r>
            <a:r>
              <a:rPr lang="en-US" sz="1800" i="1" kern="0" dirty="0">
                <a:highlight>
                  <a:srgbClr val="FFFF00"/>
                </a:highlight>
              </a:rPr>
              <a:t>file_name.java</a:t>
            </a:r>
            <a:r>
              <a:rPr lang="en-US" sz="1800" b="1" kern="0" dirty="0"/>
              <a:t>: </a:t>
            </a:r>
            <a:r>
              <a:rPr lang="en-US" sz="1800" kern="0" dirty="0"/>
              <a:t>Compiles into byte code &amp; outputs nothing if no errors</a:t>
            </a:r>
          </a:p>
          <a:p>
            <a:r>
              <a:rPr lang="en-US" sz="1800" b="1" kern="0" dirty="0">
                <a:highlight>
                  <a:srgbClr val="FFFF00"/>
                </a:highlight>
              </a:rPr>
              <a:t>java </a:t>
            </a:r>
            <a:r>
              <a:rPr lang="en-US" sz="1800" i="1" kern="0" dirty="0" err="1">
                <a:highlight>
                  <a:srgbClr val="FFFF00"/>
                </a:highlight>
              </a:rPr>
              <a:t>file_name</a:t>
            </a:r>
            <a:r>
              <a:rPr lang="en-US" sz="1800" b="1" kern="0" dirty="0"/>
              <a:t>: </a:t>
            </a:r>
            <a:r>
              <a:rPr lang="en-US" sz="1800" kern="0" dirty="0"/>
              <a:t>Runs the code </a:t>
            </a:r>
          </a:p>
          <a:p>
            <a:pPr marL="0" indent="0">
              <a:buNone/>
            </a:pPr>
            <a:r>
              <a:rPr lang="en-US" sz="1800" kern="0" dirty="0">
                <a:solidFill>
                  <a:srgbClr val="FF0000"/>
                </a:solidFill>
              </a:rPr>
              <a:t>      Note: there is </a:t>
            </a:r>
            <a:r>
              <a:rPr lang="en-US" sz="1800" u="sng" kern="0" dirty="0">
                <a:solidFill>
                  <a:srgbClr val="FF0000"/>
                </a:solidFill>
              </a:rPr>
              <a:t>no</a:t>
            </a:r>
            <a:r>
              <a:rPr lang="en-US" sz="1800" kern="0" dirty="0">
                <a:solidFill>
                  <a:srgbClr val="FF0000"/>
                </a:solidFill>
              </a:rPr>
              <a:t> .java extension!</a:t>
            </a:r>
            <a:endParaRPr lang="en-US" sz="1800" kern="0" dirty="0"/>
          </a:p>
          <a:p>
            <a:endParaRPr lang="en-US" sz="1800" b="1" kern="0" dirty="0">
              <a:solidFill>
                <a:srgbClr val="FF0000"/>
              </a:solidFill>
            </a:endParaRPr>
          </a:p>
          <a:p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726682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74" y="381000"/>
            <a:ext cx="10363200" cy="762000"/>
          </a:xfrm>
        </p:spPr>
        <p:txBody>
          <a:bodyPr/>
          <a:lstStyle/>
          <a:p>
            <a:r>
              <a:rPr lang="en-US" dirty="0"/>
              <a:t>A0: Follow the Assignment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148762"/>
            <a:ext cx="10363200" cy="2659522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Step 2</a:t>
            </a:r>
          </a:p>
          <a:p>
            <a:r>
              <a:rPr lang="en-US" sz="2000" b="1" dirty="0"/>
              <a:t>Create directory (folder) dedicated to your Assignment 0</a:t>
            </a:r>
          </a:p>
          <a:p>
            <a:pPr lvl="1"/>
            <a:r>
              <a:rPr lang="en-US" sz="1800" dirty="0" err="1"/>
              <a:t>F.e</a:t>
            </a:r>
            <a:r>
              <a:rPr lang="en-US" sz="1800" dirty="0"/>
              <a:t>.</a:t>
            </a:r>
            <a:r>
              <a:rPr lang="en-US" sz="1800" b="1" dirty="0"/>
              <a:t> </a:t>
            </a:r>
            <a:r>
              <a:rPr lang="en-US" sz="1800" i="1" dirty="0" err="1"/>
              <a:t>myassingment</a:t>
            </a:r>
            <a:endParaRPr lang="en-US" sz="1800" i="1" dirty="0"/>
          </a:p>
          <a:p>
            <a:r>
              <a:rPr lang="en-US" sz="2000" b="1" dirty="0"/>
              <a:t>Extract/copy files from the zip folder of a0</a:t>
            </a:r>
          </a:p>
          <a:p>
            <a:endParaRPr lang="en-US" sz="2000" b="1" dirty="0"/>
          </a:p>
          <a:p>
            <a:r>
              <a:rPr lang="en-US" sz="2000" b="1" dirty="0"/>
              <a:t>Follow the structure given in the instructions pdf:</a:t>
            </a:r>
          </a:p>
          <a:p>
            <a:endParaRPr lang="en-US" sz="2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 descr="A black rectangle with blue and white text&#10;&#10;Description automatically generated">
            <a:extLst>
              <a:ext uri="{FF2B5EF4-FFF2-40B4-BE49-F238E27FC236}">
                <a16:creationId xmlns:a16="http://schemas.microsoft.com/office/drawing/2014/main" id="{3F1653C7-24B9-46E9-E454-421B4AC34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7" y="3458852"/>
            <a:ext cx="9481226" cy="216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11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74" y="381000"/>
            <a:ext cx="10363200" cy="762000"/>
          </a:xfrm>
        </p:spPr>
        <p:txBody>
          <a:bodyPr/>
          <a:lstStyle/>
          <a:p>
            <a:r>
              <a:rPr lang="en-US" dirty="0"/>
              <a:t>A0: Write your Program in a0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148761"/>
            <a:ext cx="5671226" cy="4871039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Step 3</a:t>
            </a:r>
          </a:p>
          <a:p>
            <a:r>
              <a:rPr lang="en-US" sz="2000" b="1" dirty="0"/>
              <a:t>Inside Assignment directory create another directory called </a:t>
            </a:r>
            <a:r>
              <a:rPr lang="en-US" sz="2000" b="1" i="1" dirty="0"/>
              <a:t>a0</a:t>
            </a:r>
          </a:p>
          <a:p>
            <a:endParaRPr lang="en-US" sz="2000" b="1" i="1" dirty="0"/>
          </a:p>
          <a:p>
            <a:r>
              <a:rPr lang="en-US" sz="2000" b="1" dirty="0"/>
              <a:t>Go into a0 directory and create your java program HelloWorld.java</a:t>
            </a:r>
          </a:p>
          <a:p>
            <a:endParaRPr lang="en-US" sz="2000" b="1" dirty="0"/>
          </a:p>
          <a:p>
            <a:r>
              <a:rPr lang="en-US" sz="2000" b="1" dirty="0"/>
              <a:t>To create java program without IDE, type:</a:t>
            </a:r>
          </a:p>
          <a:p>
            <a:pPr marL="0" indent="0">
              <a:buNone/>
            </a:pPr>
            <a:r>
              <a:rPr lang="en-US" sz="2000" b="1" dirty="0"/>
              <a:t> 	- </a:t>
            </a:r>
            <a:r>
              <a:rPr lang="en-US" sz="1800" b="1" dirty="0">
                <a:highlight>
                  <a:srgbClr val="FFFF00"/>
                </a:highlight>
              </a:rPr>
              <a:t>notepad </a:t>
            </a:r>
            <a:r>
              <a:rPr lang="en-US" sz="1800" b="1" i="1" dirty="0">
                <a:highlight>
                  <a:srgbClr val="FFFF00"/>
                </a:highlight>
              </a:rPr>
              <a:t>HelloWorld.java </a:t>
            </a:r>
            <a:r>
              <a:rPr lang="en-US" sz="1800" b="1" dirty="0"/>
              <a:t>for Windows</a:t>
            </a:r>
          </a:p>
          <a:p>
            <a:pPr marL="0" indent="0">
              <a:buNone/>
            </a:pPr>
            <a:r>
              <a:rPr lang="en-US" sz="1800" b="1" dirty="0"/>
              <a:t>	- </a:t>
            </a:r>
            <a:r>
              <a:rPr lang="en-US" sz="1800" b="1" dirty="0">
                <a:highlight>
                  <a:srgbClr val="FFFF00"/>
                </a:highlight>
              </a:rPr>
              <a:t>nano </a:t>
            </a:r>
            <a:r>
              <a:rPr lang="en-US" sz="1800" b="1" i="1" dirty="0">
                <a:highlight>
                  <a:srgbClr val="FFFF00"/>
                </a:highlight>
              </a:rPr>
              <a:t>HelloWorld.java </a:t>
            </a:r>
            <a:r>
              <a:rPr lang="en-US" sz="1800" b="1" dirty="0"/>
              <a:t>for Mac</a:t>
            </a:r>
          </a:p>
          <a:p>
            <a:pPr marL="0" indent="0">
              <a:buNone/>
            </a:pPr>
            <a:endParaRPr lang="en-US" sz="2000" b="1" dirty="0"/>
          </a:p>
          <a:p>
            <a:r>
              <a:rPr lang="en-US" sz="2000" b="1" dirty="0"/>
              <a:t>Type your program and </a:t>
            </a:r>
            <a:r>
              <a:rPr lang="en-US" sz="2000" b="1" dirty="0">
                <a:solidFill>
                  <a:srgbClr val="FF0000"/>
                </a:solidFill>
              </a:rPr>
              <a:t>don’t forget package a0;</a:t>
            </a:r>
            <a:endParaRPr lang="en-US" sz="1600" b="1" dirty="0">
              <a:solidFill>
                <a:srgbClr val="FF0000"/>
              </a:solidFill>
            </a:endParaRPr>
          </a:p>
          <a:p>
            <a:endParaRPr lang="en-US" sz="2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2D4A8174-852B-A55C-B54E-B2522A2E4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749" y="3751517"/>
            <a:ext cx="5126087" cy="1457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B4FB56-28E5-49CC-ADDB-20EEDDF0A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749" y="1725027"/>
            <a:ext cx="5233175" cy="170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61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74" y="381000"/>
            <a:ext cx="10363200" cy="762000"/>
          </a:xfrm>
        </p:spPr>
        <p:txBody>
          <a:bodyPr/>
          <a:lstStyle/>
          <a:p>
            <a:r>
              <a:rPr lang="en-US" dirty="0"/>
              <a:t>A0: Compile, Run and Debug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148762"/>
            <a:ext cx="5747426" cy="388043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Step 4</a:t>
            </a:r>
          </a:p>
          <a:p>
            <a:r>
              <a:rPr lang="en-US" sz="2000" b="1" dirty="0"/>
              <a:t>In command line go up directory and compile your program (it will create </a:t>
            </a:r>
            <a:r>
              <a:rPr lang="en-US" sz="2000" b="1" dirty="0" err="1"/>
              <a:t>HelloWorld.class</a:t>
            </a:r>
            <a:r>
              <a:rPr lang="en-US" sz="2000" b="1" dirty="0"/>
              <a:t>):</a:t>
            </a:r>
          </a:p>
          <a:p>
            <a:pPr lvl="1">
              <a:buFontTx/>
              <a:buChar char="-"/>
            </a:pPr>
            <a:r>
              <a:rPr lang="en-US" sz="1800" b="1" dirty="0"/>
              <a:t>Type </a:t>
            </a:r>
            <a:r>
              <a:rPr lang="en-US" sz="1800" b="1" dirty="0" err="1"/>
              <a:t>javac</a:t>
            </a:r>
            <a:r>
              <a:rPr lang="en-US" sz="1800" b="1" dirty="0"/>
              <a:t> a0\HelloWorld.java</a:t>
            </a:r>
          </a:p>
          <a:p>
            <a:pPr lvl="1">
              <a:buFontTx/>
              <a:buChar char="-"/>
            </a:pPr>
            <a:endParaRPr lang="en-US" sz="1800" b="1" dirty="0"/>
          </a:p>
          <a:p>
            <a:r>
              <a:rPr lang="en-US" sz="2000" b="1" dirty="0"/>
              <a:t>Run your program and get the output:</a:t>
            </a:r>
          </a:p>
          <a:p>
            <a:pPr lvl="1"/>
            <a:r>
              <a:rPr lang="en-US" sz="1800" b="1" dirty="0"/>
              <a:t>Type java a0.HelloWorld</a:t>
            </a:r>
          </a:p>
          <a:p>
            <a:pPr lvl="1"/>
            <a:endParaRPr lang="en-US" sz="1800" b="1" dirty="0"/>
          </a:p>
          <a:p>
            <a:r>
              <a:rPr lang="en-US" sz="2000" b="1" dirty="0"/>
              <a:t>Run </a:t>
            </a:r>
            <a:r>
              <a:rPr lang="en-US" sz="2000" b="1" dirty="0" err="1"/>
              <a:t>DebugRunner</a:t>
            </a:r>
            <a:r>
              <a:rPr lang="en-US" sz="2000" b="1" dirty="0"/>
              <a:t> and get the score:</a:t>
            </a:r>
          </a:p>
          <a:p>
            <a:pPr lvl="1"/>
            <a:r>
              <a:rPr lang="en-US" sz="1800" b="1" dirty="0"/>
              <a:t>Type java </a:t>
            </a:r>
            <a:r>
              <a:rPr lang="en-US" sz="1800" b="1" dirty="0" err="1"/>
              <a:t>DebugRunner</a:t>
            </a:r>
            <a:endParaRPr lang="en-US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8FAE3C9-E3BF-CD26-B041-869CE530D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676400"/>
            <a:ext cx="6006435" cy="376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1931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ONCORDIA UNIVERSITY">
      <a:dk1>
        <a:srgbClr val="000000"/>
      </a:dk1>
      <a:lt1>
        <a:srgbClr val="FFFFFF"/>
      </a:lt1>
      <a:dk2>
        <a:srgbClr val="000000"/>
      </a:dk2>
      <a:lt2>
        <a:srgbClr val="BCBCBC"/>
      </a:lt2>
      <a:accent1>
        <a:srgbClr val="801329"/>
      </a:accent1>
      <a:accent2>
        <a:srgbClr val="E83F21"/>
      </a:accent2>
      <a:accent3>
        <a:srgbClr val="00776F"/>
      </a:accent3>
      <a:accent4>
        <a:srgbClr val="E90065"/>
      </a:accent4>
      <a:accent5>
        <a:srgbClr val="1598D6"/>
      </a:accent5>
      <a:accent6>
        <a:srgbClr val="7BC224"/>
      </a:accent6>
      <a:hlink>
        <a:srgbClr val="801329"/>
      </a:hlink>
      <a:folHlink>
        <a:srgbClr val="0E317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71E0BB56-1618-7B4B-B145-E561352FD507}" vid="{DBFEF09A-18C0-0048-A2A2-42C1ECFEC8F2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61505E65B76D419F30FF6700238A0A" ma:contentTypeVersion="15" ma:contentTypeDescription="Create a new document." ma:contentTypeScope="" ma:versionID="81e6d70dc81f316f185d77ab5ec8e33f">
  <xsd:schema xmlns:xsd="http://www.w3.org/2001/XMLSchema" xmlns:xs="http://www.w3.org/2001/XMLSchema" xmlns:p="http://schemas.microsoft.com/office/2006/metadata/properties" xmlns:ns3="07a63abe-0516-4e79-b364-94d84a304fff" xmlns:ns4="1f1aa32e-85ec-42e0-897c-ada0fc29ff94" targetNamespace="http://schemas.microsoft.com/office/2006/metadata/properties" ma:root="true" ma:fieldsID="ac0d33f536877520bab3aece1457cf5f" ns3:_="" ns4:_="">
    <xsd:import namespace="07a63abe-0516-4e79-b364-94d84a304fff"/>
    <xsd:import namespace="1f1aa32e-85ec-42e0-897c-ada0fc29ff9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ObjectDetectorVersions" minOccurs="0"/>
                <xsd:element ref="ns3:MediaServiceAutoTag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a63abe-0516-4e79-b364-94d84a304f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1aa32e-85ec-42e0-897c-ada0fc29ff94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7a63abe-0516-4e79-b364-94d84a304fff" xsi:nil="true"/>
  </documentManagement>
</p:properties>
</file>

<file path=customXml/itemProps1.xml><?xml version="1.0" encoding="utf-8"?>
<ds:datastoreItem xmlns:ds="http://schemas.openxmlformats.org/officeDocument/2006/customXml" ds:itemID="{FDF8B9E7-8F41-4911-AE3E-81DFB4E1E0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45D5795-A172-4114-B00D-BAE3A34E03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a63abe-0516-4e79-b364-94d84a304fff"/>
    <ds:schemaRef ds:uri="1f1aa32e-85ec-42e0-897c-ada0fc29ff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3FE4E6-499F-4743-B953-711D88873CB2}">
  <ds:schemaRefs>
    <ds:schemaRef ds:uri="http://purl.org/dc/terms/"/>
    <ds:schemaRef ds:uri="http://www.w3.org/XML/1998/namespace"/>
    <ds:schemaRef ds:uri="http://schemas.microsoft.com/office/2006/documentManagement/types"/>
    <ds:schemaRef ds:uri="http://purl.org/dc/dcmitype/"/>
    <ds:schemaRef ds:uri="07a63abe-0516-4e79-b364-94d84a304fff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1f1aa32e-85ec-42e0-897c-ada0fc29ff94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CONCORDIA-POWERPOINT-TEMPLATE</Template>
  <TotalTime>298</TotalTime>
  <Words>658</Words>
  <Application>Microsoft Office PowerPoint</Application>
  <PresentationFormat>Widescreen</PresentationFormat>
  <Paragraphs>91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-apple-system</vt:lpstr>
      <vt:lpstr>Arial</vt:lpstr>
      <vt:lpstr>Arial Bold</vt:lpstr>
      <vt:lpstr>Courier New</vt:lpstr>
      <vt:lpstr>GillSans Bold</vt:lpstr>
      <vt:lpstr>Times</vt:lpstr>
      <vt:lpstr>Wingdings</vt:lpstr>
      <vt:lpstr>Default Theme</vt:lpstr>
      <vt:lpstr>Tutorial 2: Command Line &amp;  Debug Runner</vt:lpstr>
      <vt:lpstr>Tasks for Today</vt:lpstr>
      <vt:lpstr>Expectations from Students</vt:lpstr>
      <vt:lpstr>Why is Command Line Important?</vt:lpstr>
      <vt:lpstr>Practice using CLI</vt:lpstr>
      <vt:lpstr>A0: Command Line</vt:lpstr>
      <vt:lpstr>A0: Follow the Assignment Instructions</vt:lpstr>
      <vt:lpstr>A0: Write your Program in a0 directory</vt:lpstr>
      <vt:lpstr>A0: Compile, Run and Debug</vt:lpstr>
      <vt:lpstr>Any Questions?  May Your Code Be Bug-Free!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Valeriia Nikandrova</dc:creator>
  <cp:lastModifiedBy>Valeriia Nikandrova</cp:lastModifiedBy>
  <cp:revision>16</cp:revision>
  <dcterms:created xsi:type="dcterms:W3CDTF">2024-07-11T12:55:47Z</dcterms:created>
  <dcterms:modified xsi:type="dcterms:W3CDTF">2024-07-12T00:13:43Z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0x0101009561505E65B76D419F30FF6700238A0A</vt:lpwstr>
  </property>
</Properties>
</file>